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sldIdLst>
    <p:sldId id="412" r:id="rId2"/>
    <p:sldId id="258" r:id="rId3"/>
    <p:sldId id="257" r:id="rId4"/>
    <p:sldId id="413" r:id="rId5"/>
    <p:sldId id="414" r:id="rId6"/>
    <p:sldId id="415" r:id="rId7"/>
    <p:sldId id="416" r:id="rId8"/>
    <p:sldId id="417" r:id="rId9"/>
    <p:sldId id="418" r:id="rId10"/>
    <p:sldId id="419" r:id="rId11"/>
    <p:sldId id="420" r:id="rId12"/>
    <p:sldId id="421" r:id="rId13"/>
    <p:sldId id="422" r:id="rId14"/>
    <p:sldId id="423" r:id="rId15"/>
    <p:sldId id="424" r:id="rId16"/>
    <p:sldId id="425" r:id="rId17"/>
    <p:sldId id="426" r:id="rId18"/>
    <p:sldId id="427" r:id="rId19"/>
    <p:sldId id="428" r:id="rId20"/>
    <p:sldId id="429" r:id="rId21"/>
    <p:sldId id="430" r:id="rId22"/>
    <p:sldId id="431" r:id="rId23"/>
    <p:sldId id="432" r:id="rId24"/>
    <p:sldId id="433" r:id="rId25"/>
    <p:sldId id="333" r:id="rId26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4660"/>
  </p:normalViewPr>
  <p:slideViewPr>
    <p:cSldViewPr>
      <p:cViewPr>
        <p:scale>
          <a:sx n="70" d="100"/>
          <a:sy n="70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profiles\amirzoyan\Desktop\&#1052;&#1072;&#1075;&#1084;&#1072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Лист4!$A$3</c:f>
              <c:strCache>
                <c:ptCount val="1"/>
                <c:pt idx="0">
                  <c:v>Общий итог</c:v>
                </c:pt>
              </c:strCache>
            </c:strRef>
          </c:tx>
          <c:dLbls>
            <c:numFmt formatCode="# ##0,00" sourceLinked="0"/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Val val="1"/>
          </c:dLbls>
          <c:cat>
            <c:strRef>
              <c:f>Лист4!$B$2:$E$2</c:f>
              <c:strCache>
                <c:ptCount val="4"/>
                <c:pt idx="0">
                  <c:v>Сухой 9.5 мм</c:v>
                </c:pt>
                <c:pt idx="1">
                  <c:v>Сухой 12.5 мм</c:v>
                </c:pt>
                <c:pt idx="2">
                  <c:v>Влагостойкий 9.5 мм</c:v>
                </c:pt>
                <c:pt idx="3">
                  <c:v>Влагостойкий 12.5 мм</c:v>
                </c:pt>
              </c:strCache>
            </c:strRef>
          </c:cat>
          <c:val>
            <c:numRef>
              <c:f>Лист4!$B$3:$E$3</c:f>
              <c:numCache>
                <c:formatCode>Основной</c:formatCode>
                <c:ptCount val="4"/>
                <c:pt idx="0">
                  <c:v>235.14705882352942</c:v>
                </c:pt>
                <c:pt idx="1">
                  <c:v>247.28155339805821</c:v>
                </c:pt>
                <c:pt idx="2">
                  <c:v>332.21153846153834</c:v>
                </c:pt>
                <c:pt idx="3">
                  <c:v>344.06542056074773</c:v>
                </c:pt>
              </c:numCache>
            </c:numRef>
          </c:val>
        </c:ser>
        <c:dLbls>
          <c:showVal val="1"/>
        </c:dLbls>
        <c:gapWidth val="75"/>
        <c:axId val="71366144"/>
        <c:axId val="76656640"/>
      </c:barChart>
      <c:catAx>
        <c:axId val="7136614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76656640"/>
        <c:crosses val="autoZero"/>
        <c:auto val="1"/>
        <c:lblAlgn val="ctr"/>
        <c:lblOffset val="100"/>
      </c:catAx>
      <c:valAx>
        <c:axId val="76656640"/>
        <c:scaling>
          <c:orientation val="minMax"/>
        </c:scaling>
        <c:axPos val="l"/>
        <c:numFmt formatCode="Основной" sourceLinked="1"/>
        <c:majorTickMark val="none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71366144"/>
        <c:crosses val="autoZero"/>
        <c:crossBetween val="between"/>
      </c:valAx>
      <c:spPr>
        <a:solidFill>
          <a:srgbClr val="4F81BD">
            <a:lumMod val="20000"/>
            <a:lumOff val="80000"/>
          </a:srgbClr>
        </a:solidFill>
      </c:spPr>
    </c:plotArea>
    <c:plotVisOnly val="1"/>
  </c:chart>
  <c:spPr>
    <a:solidFill>
      <a:schemeClr val="bg1">
        <a:lumMod val="85000"/>
      </a:schemeClr>
    </a:solidFill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27C3A11-484F-4DFF-B76B-F1E5C4D3E9B6}" type="datetimeFigureOut">
              <a:rPr lang="ru-RU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1FB6F6E-8AC6-448C-9256-4BB3FE1AEF2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242377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A2C90-8391-473B-BF3F-BD6B99CED59C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584D8-2016-4062-BD21-930B630BD20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509C5-935C-43A9-BF75-08190D917005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B910F-8E35-4F44-96D9-9C5348D9FF4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493D4-D532-421C-8CEF-52C8CF4516D4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1F501-70B8-4510-947A-4A24586EF5F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91606-136A-4039-B6E4-A2BA0CC344B3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BCB3A-3114-465B-86A9-5E6264DDAB3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EC4A0-09AE-406C-A394-13CCEFEFD2A1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4DA51-FB41-4293-8A77-8063687D0BA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DB4ED-6104-4C7D-A822-FBD7A43C5F4F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E06A6-BDDE-478F-9F53-0F93AA68D2E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3052D-5E94-4FEB-A5A0-9B62757A58FF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67009-FD89-4150-8BF0-3AA7F5C83E4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56E66-FD7A-4D28-8B28-B6071A8C2B15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2F5BC-0B8C-4112-AA5A-B9B4C136F8C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A03CB-D356-4753-A2EC-DC61DCDFBA6C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5DB1C-45A0-4E60-8E42-EDA35EECE64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BFC0F-F476-42BD-AA12-F14DB61BF2A6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B8D64-6C1B-4289-B1B0-7CB6C89297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52513-9A40-465F-82F1-D9AC4F8016A5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A1FE7-70FE-4CF5-98C5-A25996356FE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8BDB29-69D0-4B7A-89F4-F271DA5F50B4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BA284C-8F3B-4AB1-B3E9-A5E60D18BDC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/>
          <a:lstStyle/>
          <a:p>
            <a:r>
              <a:rPr lang="ru-RU" sz="5400" b="1" dirty="0" smtClean="0">
                <a:solidFill>
                  <a:srgbClr val="0070C0"/>
                </a:solidFill>
              </a:rPr>
              <a:t>Отчет </a:t>
            </a:r>
            <a:r>
              <a:rPr lang="en-US" sz="5400" b="1" dirty="0" smtClean="0">
                <a:solidFill>
                  <a:srgbClr val="0070C0"/>
                </a:solidFill>
              </a:rPr>
              <a:t>KNAUF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Содержимое 8" descr="im298_2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115616" y="2924944"/>
            <a:ext cx="8028384" cy="2304256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ТВЦ «Никольский»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298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ТЦ «</a:t>
            </a:r>
            <a:r>
              <a:rPr lang="ru-RU" sz="4000" b="1" dirty="0" err="1" smtClean="0">
                <a:solidFill>
                  <a:srgbClr val="0070C0"/>
                </a:solidFill>
              </a:rPr>
              <a:t>Люблинское</a:t>
            </a:r>
            <a:r>
              <a:rPr lang="ru-RU" sz="4000" b="1" dirty="0" smtClean="0">
                <a:solidFill>
                  <a:srgbClr val="0070C0"/>
                </a:solidFill>
              </a:rPr>
              <a:t> поле»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69619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Строительный рынок «Москва»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3518641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Рынок «Славянский Мир»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310741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315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Рынок «Синдика О»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310741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14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Рынок «Кунцево-2»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39298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15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Рынок «Дмитровский двор»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3518641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16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Рынок «</a:t>
            </a:r>
            <a:r>
              <a:rPr lang="ru-RU" sz="4000" b="1" dirty="0" err="1" smtClean="0">
                <a:solidFill>
                  <a:srgbClr val="0070C0"/>
                </a:solidFill>
              </a:rPr>
              <a:t>СтройМастер</a:t>
            </a:r>
            <a:r>
              <a:rPr lang="ru-RU" sz="4000" b="1" dirty="0" smtClean="0">
                <a:solidFill>
                  <a:srgbClr val="0070C0"/>
                </a:solidFill>
              </a:rPr>
              <a:t>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536" y="1484784"/>
          <a:ext cx="8229600" cy="496833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9379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17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ТВЦ «Строй»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536" y="1484784"/>
          <a:ext cx="8229600" cy="413342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9379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230,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18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Строительный комплекс Миллион Мелочей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4" y="2708920"/>
          <a:ext cx="8229600" cy="128325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409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19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323850" y="53975"/>
            <a:ext cx="82296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4000" b="1" dirty="0" smtClean="0">
                <a:solidFill>
                  <a:srgbClr val="0070C0"/>
                </a:solidFill>
              </a:rPr>
              <a:t>План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ru-RU" sz="4000" b="1" dirty="0" smtClean="0">
                <a:solidFill>
                  <a:srgbClr val="0070C0"/>
                </a:solidFill>
              </a:rPr>
              <a:t>презентации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1484313"/>
            <a:ext cx="8229600" cy="4525962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ru-RU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Методология - 3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География  - 4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Строительные рынки - 5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Сводная таблица по рынкам – 6</a:t>
            </a: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Средняя цена по типу и размеру - 23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Выводы и комментарии - 24</a:t>
            </a:r>
          </a:p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endParaRPr lang="ru-RU" sz="2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7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188640"/>
            <a:ext cx="19399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Строительный рынок «Альтаир»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4" y="2708920"/>
          <a:ext cx="8229600" cy="216779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409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20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56990"/>
          </a:xfrm>
        </p:spPr>
        <p:txBody>
          <a:bodyPr/>
          <a:lstStyle/>
          <a:p>
            <a:pPr algn="l"/>
            <a:r>
              <a:rPr lang="ru-RU" sz="4000" b="1" dirty="0" err="1" smtClean="0">
                <a:solidFill>
                  <a:srgbClr val="0070C0"/>
                </a:solidFill>
              </a:rPr>
              <a:t>Битцевский</a:t>
            </a:r>
            <a:r>
              <a:rPr lang="ru-RU" sz="4000" b="1" dirty="0" smtClean="0">
                <a:solidFill>
                  <a:srgbClr val="0070C0"/>
                </a:solidFill>
              </a:rPr>
              <a:t> строительный рынок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4" y="2708920"/>
          <a:ext cx="8229600" cy="305234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409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21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Строительный рынок «Никулино»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536" y="3284984"/>
          <a:ext cx="8229600" cy="128325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409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22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ru-RU" sz="4000" b="1" dirty="0" smtClean="0">
                <a:solidFill>
                  <a:srgbClr val="0070C0"/>
                </a:solidFill>
              </a:rPr>
              <a:t>Средняя цена по типу и размеру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23</a:t>
            </a:fld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4" y="198884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143000"/>
          </a:xfrm>
        </p:spPr>
        <p:txBody>
          <a:bodyPr/>
          <a:lstStyle/>
          <a:p>
            <a:r>
              <a:rPr lang="ru-RU" sz="4000" b="1" dirty="0" smtClean="0">
                <a:solidFill>
                  <a:srgbClr val="0070C0"/>
                </a:solidFill>
              </a:rPr>
              <a:t>Комментарии агентов </a:t>
            </a:r>
            <a:r>
              <a:rPr lang="en-US" sz="4000" b="1" dirty="0" err="1" smtClean="0">
                <a:solidFill>
                  <a:srgbClr val="0070C0"/>
                </a:solidFill>
              </a:rPr>
              <a:t>Mytask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sz="2000" i="1" dirty="0" smtClean="0"/>
              <a:t>          «Все продавцы </a:t>
            </a:r>
            <a:r>
              <a:rPr lang="ru-RU" sz="2000" i="1" dirty="0" err="1" smtClean="0"/>
              <a:t>гипсокартона</a:t>
            </a:r>
            <a:r>
              <a:rPr lang="ru-RU" sz="2000" i="1" dirty="0" smtClean="0"/>
              <a:t> говорят, что у </a:t>
            </a:r>
            <a:r>
              <a:rPr lang="ru-RU" sz="2000" i="1" dirty="0" err="1" smtClean="0"/>
              <a:t>Кнауф</a:t>
            </a:r>
            <a:r>
              <a:rPr lang="ru-RU" sz="2000" i="1" dirty="0" smtClean="0"/>
              <a:t> самое лучшее качество и  любой Российский производитель( в том числе и Магма) по качеству сильно отстает и в принципе не составляет конкуренцию, т.к при попытке выбора производителя рекомендуют именно </a:t>
            </a:r>
            <a:r>
              <a:rPr lang="ru-RU" sz="2000" i="1" dirty="0" err="1" smtClean="0"/>
              <a:t>Кнауф</a:t>
            </a:r>
            <a:r>
              <a:rPr lang="ru-RU" sz="2000" i="1" dirty="0" smtClean="0"/>
              <a:t>. Российский </a:t>
            </a:r>
            <a:r>
              <a:rPr lang="ru-RU" sz="2000" i="1" dirty="0" err="1" smtClean="0"/>
              <a:t>гипсокартон</a:t>
            </a:r>
            <a:r>
              <a:rPr lang="ru-RU" sz="2000" i="1" dirty="0" smtClean="0"/>
              <a:t> (Магма и есть ещё другие поставщики) сыпется в руках,  не долговечен,  да и разница в цене не велика - 10-30 руб. за лист, поэтому покупатели делают упор на качество(т.е. на </a:t>
            </a:r>
            <a:r>
              <a:rPr lang="ru-RU" sz="2000" i="1" dirty="0" err="1" smtClean="0"/>
              <a:t>Кнауф</a:t>
            </a:r>
            <a:r>
              <a:rPr lang="ru-RU" sz="2000" i="1" dirty="0" smtClean="0"/>
              <a:t>), а Магма и другие продаются плохо.  Ну а продавцы, у которых только  </a:t>
            </a:r>
            <a:r>
              <a:rPr lang="ru-RU" sz="2000" i="1" dirty="0" err="1" smtClean="0"/>
              <a:t>Кнауф</a:t>
            </a:r>
            <a:r>
              <a:rPr lang="ru-RU" sz="2000" i="1" dirty="0" smtClean="0"/>
              <a:t> в наличии на вопрос есть ли магма отвечают -продукцию плохого качества не продаем, у нас только качественная продукция, а это только </a:t>
            </a:r>
            <a:r>
              <a:rPr lang="ru-RU" sz="2000" i="1" dirty="0" err="1" smtClean="0"/>
              <a:t>Кнауф</a:t>
            </a:r>
            <a:r>
              <a:rPr lang="ru-RU" sz="2000" i="1" dirty="0" smtClean="0"/>
              <a:t>».</a:t>
            </a:r>
          </a:p>
          <a:p>
            <a:pPr>
              <a:buNone/>
            </a:pPr>
            <a:endParaRPr lang="ru-RU" sz="2000" i="1" dirty="0" smtClean="0"/>
          </a:p>
          <a:p>
            <a:pPr>
              <a:buNone/>
            </a:pPr>
            <a:r>
              <a:rPr lang="ru-RU" sz="2000" i="1" dirty="0" smtClean="0"/>
              <a:t>      Каширский Двор 1 и Каширский двор 2 не закупают </a:t>
            </a:r>
            <a:r>
              <a:rPr lang="ru-RU" sz="2000" i="1" dirty="0" err="1" smtClean="0"/>
              <a:t>гипсокартон</a:t>
            </a:r>
            <a:r>
              <a:rPr lang="ru-RU" sz="2000" i="1" dirty="0" smtClean="0"/>
              <a:t> компании «Магма», т. к. склонны считать его низкокачественным. </a:t>
            </a:r>
            <a:endParaRPr lang="ru-RU" sz="2000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24</a:t>
            </a:fld>
            <a:endParaRPr lang="ru-RU" dirty="0"/>
          </a:p>
        </p:txBody>
      </p:sp>
      <p:pic>
        <p:nvPicPr>
          <p:cNvPr id="5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1340768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/>
            </a:r>
            <a:br>
              <a:rPr lang="en-US" b="1" dirty="0" smtClean="0">
                <a:solidFill>
                  <a:schemeClr val="accent3"/>
                </a:solidFill>
              </a:rPr>
            </a:br>
            <a:r>
              <a:rPr lang="ru-RU" b="1" dirty="0" smtClean="0">
                <a:solidFill>
                  <a:schemeClr val="accent3"/>
                </a:solidFill>
              </a:rPr>
              <a:t>Спасибо за внимание! </a:t>
            </a:r>
            <a:endParaRPr lang="ru-RU" b="1" dirty="0">
              <a:solidFill>
                <a:schemeClr val="accent3"/>
              </a:solidFill>
            </a:endParaRPr>
          </a:p>
        </p:txBody>
      </p:sp>
      <p:pic>
        <p:nvPicPr>
          <p:cNvPr id="46083" name="Содержимое 3" descr="mytask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356992"/>
            <a:ext cx="3528392" cy="142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088" y="1484313"/>
            <a:ext cx="8229600" cy="504031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Задача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Сбор информации о наличии и цене </a:t>
            </a:r>
            <a:r>
              <a:rPr lang="ru-RU" sz="2800" dirty="0" err="1" smtClean="0"/>
              <a:t>гипсокартона</a:t>
            </a:r>
            <a:r>
              <a:rPr lang="ru-RU" sz="2800" dirty="0" smtClean="0"/>
              <a:t> МАГМА в г. Москва</a:t>
            </a:r>
            <a:br>
              <a:rPr lang="ru-RU" sz="2800" dirty="0" smtClean="0"/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Исполнение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>Агенты </a:t>
            </a:r>
            <a:r>
              <a:rPr lang="en-US" sz="2800" dirty="0" err="1" smtClean="0"/>
              <a:t>mytask</a:t>
            </a:r>
            <a:r>
              <a:rPr lang="ru-RU" sz="2800" dirty="0" smtClean="0"/>
              <a:t>, в роли обычного потребителя,</a:t>
            </a:r>
            <a:r>
              <a:rPr lang="en-US" sz="2800" dirty="0" smtClean="0"/>
              <a:t> </a:t>
            </a:r>
            <a:r>
              <a:rPr lang="ru-RU" sz="2800" dirty="0" smtClean="0"/>
              <a:t>совершают визиты на строительные рынки г. Москвы и собирают информацию о наличии и цене </a:t>
            </a:r>
            <a:r>
              <a:rPr lang="ru-RU" sz="2800" dirty="0" err="1" smtClean="0"/>
              <a:t>гипсокартона</a:t>
            </a:r>
            <a:r>
              <a:rPr lang="ru-RU" sz="2800" dirty="0" smtClean="0"/>
              <a:t> МАГМА.  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Проверки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>Было проверено 17  строительных </a:t>
            </a:r>
            <a:r>
              <a:rPr lang="ru-RU" sz="2800" dirty="0" smtClean="0"/>
              <a:t>рынков</a:t>
            </a:r>
            <a:r>
              <a:rPr lang="ru-RU" sz="2800" dirty="0" smtClean="0"/>
              <a:t>, 108 точек продаж</a:t>
            </a:r>
            <a:r>
              <a:rPr lang="ru-RU" sz="2800" dirty="0" smtClean="0"/>
              <a:t> </a:t>
            </a:r>
            <a:r>
              <a:rPr lang="ru-RU" sz="2800" dirty="0" smtClean="0"/>
              <a:t>в г. Москва </a:t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4099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188913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393700" y="188913"/>
            <a:ext cx="8066088" cy="100806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Методология</a:t>
            </a:r>
            <a:r>
              <a:rPr lang="ru-RU" sz="44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.</a:t>
            </a:r>
            <a:endParaRPr lang="ru-RU" sz="44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География</a:t>
            </a:r>
            <a:endParaRPr lang="ru-RU" sz="4000" b="1" dirty="0">
              <a:solidFill>
                <a:srgbClr val="0070C0"/>
              </a:solidFill>
            </a:endParaRPr>
          </a:p>
        </p:txBody>
      </p:sp>
      <p:pic>
        <p:nvPicPr>
          <p:cNvPr id="5" name="Содержимое 4" descr="карта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1556792"/>
            <a:ext cx="5544615" cy="4752528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75" y="260350"/>
            <a:ext cx="19399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088" y="1484313"/>
            <a:ext cx="8229600" cy="504031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rgbClr val="0070C0"/>
                </a:solidFill>
              </a:rPr>
              <a:t/>
            </a:r>
            <a:br>
              <a:rPr lang="ru-RU" sz="1800" b="1" dirty="0" smtClean="0">
                <a:solidFill>
                  <a:srgbClr val="0070C0"/>
                </a:solidFill>
              </a:rPr>
            </a:br>
            <a:r>
              <a:rPr lang="ru-RU" sz="1800" b="1" dirty="0" smtClean="0">
                <a:solidFill>
                  <a:srgbClr val="0070C0"/>
                </a:solidFill>
              </a:rPr>
              <a:t/>
            </a:r>
            <a:br>
              <a:rPr lang="ru-RU" sz="1800" b="1" dirty="0" smtClean="0">
                <a:solidFill>
                  <a:srgbClr val="0070C0"/>
                </a:solidFill>
              </a:rPr>
            </a:br>
            <a:r>
              <a:rPr lang="ru-RU" sz="1800" b="1" dirty="0" smtClean="0">
                <a:solidFill>
                  <a:srgbClr val="0070C0"/>
                </a:solidFill>
              </a:rPr>
              <a:t/>
            </a:r>
            <a:br>
              <a:rPr lang="ru-RU" sz="1800" b="1" dirty="0" smtClean="0">
                <a:solidFill>
                  <a:srgbClr val="0070C0"/>
                </a:solidFill>
              </a:rPr>
            </a:br>
            <a:r>
              <a:rPr lang="ru-RU" sz="1800" b="1" dirty="0" smtClean="0">
                <a:solidFill>
                  <a:srgbClr val="0070C0"/>
                </a:solidFill>
              </a:rPr>
              <a:t/>
            </a:r>
            <a:br>
              <a:rPr lang="ru-RU" sz="18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1.  Рынок «Абрамцево»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2.  Рынок «Тракт-Терминал»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3.  </a:t>
            </a:r>
            <a:r>
              <a:rPr lang="ru-RU" sz="2000" b="1" dirty="0" err="1" smtClean="0">
                <a:solidFill>
                  <a:srgbClr val="0070C0"/>
                </a:solidFill>
              </a:rPr>
              <a:t>Мытищинская</a:t>
            </a:r>
            <a:r>
              <a:rPr lang="ru-RU" sz="2000" b="1" dirty="0" smtClean="0">
                <a:solidFill>
                  <a:srgbClr val="0070C0"/>
                </a:solidFill>
              </a:rPr>
              <a:t> ярмарка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4</a:t>
            </a:r>
            <a:r>
              <a:rPr lang="ru-RU" sz="2000" dirty="0" smtClean="0"/>
              <a:t>.  </a:t>
            </a:r>
            <a:r>
              <a:rPr lang="ru-RU" sz="2000" b="1" dirty="0" smtClean="0">
                <a:solidFill>
                  <a:srgbClr val="0070C0"/>
                </a:solidFill>
              </a:rPr>
              <a:t>ТК «Владимир Тракт»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>
                <a:solidFill>
                  <a:srgbClr val="0070C0"/>
                </a:solidFill>
              </a:rPr>
              <a:t>5.  ТВЦ «Никольский»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6.  ТЦ «</a:t>
            </a:r>
            <a:r>
              <a:rPr lang="ru-RU" sz="2000" b="1" dirty="0" err="1" smtClean="0">
                <a:solidFill>
                  <a:srgbClr val="0070C0"/>
                </a:solidFill>
              </a:rPr>
              <a:t>Люблинское</a:t>
            </a:r>
            <a:r>
              <a:rPr lang="ru-RU" sz="2000" b="1" dirty="0" smtClean="0">
                <a:solidFill>
                  <a:srgbClr val="0070C0"/>
                </a:solidFill>
              </a:rPr>
              <a:t> поле»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7.  Строительный рынок «Москва»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8.  Рынок «Славянский Мир»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9.  Рынок «Синдика О»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10.  Рынок «</a:t>
            </a:r>
            <a:r>
              <a:rPr lang="ru-RU" sz="2000" b="1" dirty="0" err="1" smtClean="0">
                <a:solidFill>
                  <a:srgbClr val="0070C0"/>
                </a:solidFill>
              </a:rPr>
              <a:t>Кунцево</a:t>
            </a:r>
            <a:r>
              <a:rPr lang="ru-RU" sz="2000" b="1" dirty="0" smtClean="0">
                <a:solidFill>
                  <a:srgbClr val="0070C0"/>
                </a:solidFill>
              </a:rPr>
              <a:t> – 2»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11.  Рынок «Дмитровский двор»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12.  Рынок </a:t>
            </a:r>
            <a:r>
              <a:rPr lang="ru-RU" sz="2000" b="1" dirty="0" err="1" smtClean="0">
                <a:solidFill>
                  <a:srgbClr val="0070C0"/>
                </a:solidFill>
              </a:rPr>
              <a:t>СтройМастер</a:t>
            </a:r>
            <a:r>
              <a:rPr lang="ru-RU" sz="2000" b="1" dirty="0" smtClean="0">
                <a:solidFill>
                  <a:srgbClr val="0070C0"/>
                </a:solidFill>
              </a:rPr>
              <a:t> (Киевское шоссе)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13.  ТВЦ «Строй»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14.  Строительный комплекс Миллион Мелочей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15.  Строительный рынок «Альтаир»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16.  </a:t>
            </a:r>
            <a:r>
              <a:rPr lang="ru-RU" sz="2000" b="1" dirty="0" err="1" smtClean="0">
                <a:solidFill>
                  <a:srgbClr val="0070C0"/>
                </a:solidFill>
              </a:rPr>
              <a:t>Битцевский</a:t>
            </a:r>
            <a:r>
              <a:rPr lang="ru-RU" sz="2000" b="1" dirty="0" smtClean="0">
                <a:solidFill>
                  <a:srgbClr val="0070C0"/>
                </a:solidFill>
              </a:rPr>
              <a:t> строительный рынок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17</a:t>
            </a:r>
            <a:r>
              <a:rPr lang="ru-RU" sz="1800" b="1" dirty="0" smtClean="0">
                <a:solidFill>
                  <a:srgbClr val="0070C0"/>
                </a:solidFill>
              </a:rPr>
              <a:t>.  </a:t>
            </a:r>
            <a:r>
              <a:rPr lang="ru-RU" sz="2000" b="1" dirty="0" smtClean="0">
                <a:solidFill>
                  <a:srgbClr val="0070C0"/>
                </a:solidFill>
              </a:rPr>
              <a:t>Строительный рынок «Никулино»</a:t>
            </a:r>
            <a:r>
              <a:rPr lang="ru-RU" sz="1600" dirty="0" smtClean="0">
                <a:solidFill>
                  <a:srgbClr val="0070C0"/>
                </a:solidFill>
              </a:rPr>
              <a:t/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4099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188913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393700" y="188913"/>
            <a:ext cx="8066088" cy="100806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Строительные рынки</a:t>
            </a:r>
            <a:endParaRPr lang="ru-RU" sz="40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Рынок «Абрамцево»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298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Рынок «Тракт-Терминал»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298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325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dirty="0" err="1" smtClean="0">
                <a:solidFill>
                  <a:srgbClr val="0070C0"/>
                </a:solidFill>
              </a:rPr>
              <a:t>Мытищинская</a:t>
            </a:r>
            <a:r>
              <a:rPr lang="ru-RU" sz="4000" b="1" dirty="0" smtClean="0">
                <a:solidFill>
                  <a:srgbClr val="0070C0"/>
                </a:solidFill>
              </a:rPr>
              <a:t> ярмарка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41087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315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315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345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Рынок «Владимир Тракт»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298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2600</TotalTime>
  <Words>1171</Words>
  <Application>Microsoft Office PowerPoint</Application>
  <PresentationFormat>Экран (4:3)</PresentationFormat>
  <Paragraphs>722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Отчет KNAUF</vt:lpstr>
      <vt:lpstr>План презентации</vt:lpstr>
      <vt:lpstr>Задача Сбор информации о наличии и цене гипсокартона МАГМА в г. Москва   Исполнение Агенты mytask, в роли обычного потребителя, совершают визиты на строительные рынки г. Москвы и собирают информацию о наличии и цене гипсокартона МАГМА.    Проверки Было проверено 17  строительных рынков, 108 точек продаж в г. Москва  </vt:lpstr>
      <vt:lpstr>География</vt:lpstr>
      <vt:lpstr>    1.  Рынок «Абрамцево» 2.  Рынок «Тракт-Терминал» 3.  Мытищинская ярмарка 4.  ТК «Владимир Тракт» 5.  ТВЦ «Никольский» 6.  ТЦ «Люблинское поле» 7.  Строительный рынок «Москва» 8.  Рынок «Славянский Мир» 9.  Рынок «Синдика О» 10.  Рынок «Кунцево – 2» 11.  Рынок «Дмитровский двор» 12.  Рынок СтройМастер (Киевское шоссе) 13.  ТВЦ «Строй» 14.  Строительный комплекс Миллион Мелочей 15.  Строительный рынок «Альтаир» 16.  Битцевский строительный рынок 17.  Строительный рынок «Никулино»      </vt:lpstr>
      <vt:lpstr>Рынок «Абрамцево»</vt:lpstr>
      <vt:lpstr>Рынок «Тракт-Терминал»</vt:lpstr>
      <vt:lpstr>Мытищинская ярмарка</vt:lpstr>
      <vt:lpstr>Рынок «Владимир Тракт»</vt:lpstr>
      <vt:lpstr>ТВЦ «Никольский»</vt:lpstr>
      <vt:lpstr>ТЦ «Люблинское поле»</vt:lpstr>
      <vt:lpstr>Строительный рынок «Москва»</vt:lpstr>
      <vt:lpstr>Рынок «Славянский Мир»</vt:lpstr>
      <vt:lpstr>Рынок «Синдика О»</vt:lpstr>
      <vt:lpstr>Рынок «Кунцево-2»</vt:lpstr>
      <vt:lpstr>Рынок «Дмитровский двор»</vt:lpstr>
      <vt:lpstr>Рынок «СтройМастер»</vt:lpstr>
      <vt:lpstr>ТВЦ «Строй»</vt:lpstr>
      <vt:lpstr>Строительный комплекс Миллион Мелочей</vt:lpstr>
      <vt:lpstr>Строительный рынок «Альтаир»</vt:lpstr>
      <vt:lpstr>Битцевский строительный рынок</vt:lpstr>
      <vt:lpstr>Строительный рынок «Никулино»</vt:lpstr>
      <vt:lpstr>Средняя цена по типу и размеру</vt:lpstr>
      <vt:lpstr>Комментарии агентов Mytask</vt:lpstr>
      <vt:lpstr> 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POSm       2013</dc:title>
  <dc:creator>Карина Викулова</dc:creator>
  <cp:lastModifiedBy>Мирзоян</cp:lastModifiedBy>
  <cp:revision>195</cp:revision>
  <cp:lastPrinted>2013-04-03T11:39:46Z</cp:lastPrinted>
  <dcterms:created xsi:type="dcterms:W3CDTF">2013-04-01T13:27:45Z</dcterms:created>
  <dcterms:modified xsi:type="dcterms:W3CDTF">2013-07-12T10:53:40Z</dcterms:modified>
</cp:coreProperties>
</file>